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57" r:id="rId4"/>
    <p:sldId id="258" r:id="rId5"/>
    <p:sldId id="259" r:id="rId6"/>
    <p:sldId id="260" r:id="rId7"/>
    <p:sldId id="261" r:id="rId8"/>
    <p:sldId id="262" r:id="rId9"/>
  </p:sldIdLst>
  <p:sldSz cx="9144000" cy="6858000" type="screen4x3"/>
  <p:notesSz cx="6858000" cy="9144000"/>
  <p:custDataLst>
    <p:tags r:id="rId1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showGuide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gs" Target="tags/tag1.xml"/><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5BCAD085-E8A6-8845-BD4E-CB4CCA059FC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5BCAD085-E8A6-8845-BD4E-CB4CCA059FC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2.png"/>
          <p:cNvPicPr>
            <a:picLocks noChangeAspect="1"/>
          </p:cNvPicPr>
          <p:nvPr/>
        </p:nvPicPr>
        <p:blipFill>
          <a:blip r:embed="rId1"/>
          <a:stretch>
            <a:fillRect/>
          </a:stretch>
        </p:blipFill>
        <p:spPr>
          <a:xfrm>
            <a:off x="0" y="0"/>
            <a:ext cx="9144000" cy="6858000"/>
          </a:xfrm>
          <a:prstGeom prst="rect">
            <a:avLst/>
          </a:prstGeom>
        </p:spPr>
      </p:pic>
      <p:sp>
        <p:nvSpPr>
          <p:cNvPr id="2" name="Title 1"/>
          <p:cNvSpPr>
            <a:spLocks noGrp="1"/>
          </p:cNvSpPr>
          <p:nvPr>
            <p:ph type="ctrTitle"/>
          </p:nvPr>
        </p:nvSpPr>
        <p:spPr>
          <a:xfrm>
            <a:off x="461010" y="2130425"/>
            <a:ext cx="8222615" cy="1470025"/>
          </a:xfrm>
        </p:spPr>
        <p:txBody>
          <a:bodyPr/>
          <a:lstStyle/>
          <a:p>
            <a:r>
              <a:t>Introduction to Information System</a:t>
            </a:r>
          </a:p>
        </p:txBody>
      </p:sp>
      <p:sp>
        <p:nvSpPr>
          <p:cNvPr id="3" name="Subtitle 2"/>
          <p:cNvSpPr>
            <a:spLocks noGrp="1"/>
          </p:cNvSpPr>
          <p:nvPr>
            <p:ph type="subTitle" idx="1"/>
          </p:nvPr>
        </p:nvSpPr>
        <p:spPr>
          <a:xfrm>
            <a:off x="1099820" y="3886200"/>
            <a:ext cx="6944995" cy="1752600"/>
          </a:xfrm>
        </p:spPr>
        <p:txBody>
          <a:bodyPr/>
          <a:lstStyle/>
          <a:p>
            <a:r>
              <a:rPr>
                <a:sym typeface="+mn-ea"/>
              </a:rPr>
              <a:t>class 1</a:t>
            </a:r>
            <a:r>
              <a:rPr lang="en-US">
                <a:sym typeface="+mn-ea"/>
              </a:rPr>
              <a:t>   </a:t>
            </a:r>
            <a:r>
              <a:t>Artificial intelligence around you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C:/Users/18017/Desktop/版面2-PPT2-白色_01.png版面2-PPT2-白色_01"/>
          <p:cNvPicPr>
            <a:picLocks noChangeAspect="1"/>
          </p:cNvPicPr>
          <p:nvPr/>
        </p:nvPicPr>
        <p:blipFill>
          <a:blip r:embed="rId1"/>
          <a:srcRect/>
          <a:stretch>
            <a:fillRect/>
          </a:stretch>
        </p:blipFill>
        <p:spPr>
          <a:xfrm>
            <a:off x="0" y="0"/>
            <a:ext cx="9144000" cy="6858000"/>
          </a:xfrm>
          <a:prstGeom prst="rect">
            <a:avLst/>
          </a:prstGeom>
        </p:spPr>
      </p:pic>
      <p:sp>
        <p:nvSpPr>
          <p:cNvPr id="2" name="Title 1"/>
          <p:cNvSpPr>
            <a:spLocks noGrp="1"/>
          </p:cNvSpPr>
          <p:nvPr>
            <p:ph type="title"/>
          </p:nvPr>
        </p:nvSpPr>
        <p:spPr/>
        <p:txBody>
          <a:bodyPr>
            <a:noAutofit/>
          </a:bodyPr>
          <a:lstStyle/>
          <a:p>
            <a:r>
              <a:rPr sz="3600"/>
              <a:t>The development and application of artificial intelligence</a:t>
            </a:r>
            <a:endParaRPr sz="3600"/>
          </a:p>
        </p:txBody>
      </p:sp>
      <p:sp>
        <p:nvSpPr>
          <p:cNvPr id="3" name="Content Placeholder 2"/>
          <p:cNvSpPr>
            <a:spLocks noGrp="1"/>
          </p:cNvSpPr>
          <p:nvPr>
            <p:ph idx="1"/>
          </p:nvPr>
        </p:nvSpPr>
        <p:spPr>
          <a:xfrm>
            <a:off x="457200" y="1600200"/>
            <a:ext cx="8229600" cy="4835525"/>
          </a:xfrm>
        </p:spPr>
        <p:txBody>
          <a:bodyPr>
            <a:normAutofit fontScale="90000" lnSpcReduction="10000"/>
          </a:bodyPr>
          <a:lstStyle/>
          <a:p>
            <a:pPr>
              <a:lnSpc>
                <a:spcPct val="120000"/>
              </a:lnSpc>
            </a:pPr>
            <a:r>
              <a:rPr sz="2800"/>
              <a:t>The development and application of artificial intelligence</a:t>
            </a:r>
            <a:endParaRPr sz="2800"/>
          </a:p>
          <a:p>
            <a:pPr lvl="1">
              <a:lnSpc>
                <a:spcPct val="120000"/>
              </a:lnSpc>
            </a:pPr>
            <a:r>
              <a:rPr sz="2200"/>
              <a:t> The origin and development of artificial intelligence</a:t>
            </a:r>
            <a:endParaRPr sz="2200"/>
          </a:p>
          <a:p>
            <a:pPr lvl="2">
              <a:lnSpc>
                <a:spcPct val="120000"/>
              </a:lnSpc>
              <a:defRPr sz="2000"/>
            </a:pPr>
            <a:r>
              <a:t>Artificial intelligence originated in the 1950s, with the progress of computer technology, gradually become an important development trend of modern society.</a:t>
            </a:r>
          </a:p>
          <a:p>
            <a:pPr lvl="1">
              <a:lnSpc>
                <a:spcPct val="120000"/>
              </a:lnSpc>
            </a:pPr>
            <a:r>
              <a:rPr sz="2220"/>
              <a:t> Application field of artificial intelligence</a:t>
            </a:r>
            <a:endParaRPr sz="2220"/>
          </a:p>
          <a:p>
            <a:pPr lvl="2">
              <a:lnSpc>
                <a:spcPct val="120000"/>
              </a:lnSpc>
              <a:defRPr sz="2000"/>
            </a:pPr>
            <a:r>
              <a:t>Artificial intelligence has been widely used in medical care, education, transportation, finance and other fields, improving the quality of life and work efficiency of human beings.</a:t>
            </a:r>
          </a:p>
          <a:p>
            <a:pPr lvl="1">
              <a:lnSpc>
                <a:spcPct val="120000"/>
              </a:lnSpc>
            </a:pPr>
            <a:r>
              <a:rPr sz="2200"/>
              <a:t> The development status of artificial intelligence in China</a:t>
            </a:r>
            <a:endParaRPr sz="2200"/>
          </a:p>
          <a:p>
            <a:pPr lvl="2">
              <a:lnSpc>
                <a:spcPct val="120000"/>
              </a:lnSpc>
              <a:defRPr sz="2000"/>
            </a:pPr>
            <a:r>
              <a:t>With the rapid development of AI in China, policy support, technological innovation and market demand jointly promote the vigorous development of the AI industry.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C:/Users/18017/Desktop/版面2-PPT2-白色_01.png版面2-PPT2-白色_01"/>
          <p:cNvPicPr>
            <a:picLocks noChangeAspect="1"/>
          </p:cNvPicPr>
          <p:nvPr/>
        </p:nvPicPr>
        <p:blipFill>
          <a:blip r:embed="rId1"/>
          <a:srcRect/>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sz="3600"/>
              <a:t>Basic concepts of artificial intelligence</a:t>
            </a:r>
            <a:endParaRPr sz="3600"/>
          </a:p>
        </p:txBody>
      </p:sp>
      <p:sp>
        <p:nvSpPr>
          <p:cNvPr id="3" name="Content Placeholder 2"/>
          <p:cNvSpPr>
            <a:spLocks noGrp="1"/>
          </p:cNvSpPr>
          <p:nvPr>
            <p:ph idx="1"/>
          </p:nvPr>
        </p:nvSpPr>
        <p:spPr/>
        <p:txBody>
          <a:bodyPr>
            <a:normAutofit lnSpcReduction="20000"/>
          </a:bodyPr>
          <a:lstStyle/>
          <a:p>
            <a:pPr>
              <a:lnSpc>
                <a:spcPct val="130000"/>
              </a:lnSpc>
            </a:pPr>
            <a:r>
              <a:rPr sz="2500"/>
              <a:t>Basic concepts of artificial intelligence</a:t>
            </a:r>
            <a:endParaRPr sz="2500"/>
          </a:p>
          <a:p>
            <a:pPr lvl="1">
              <a:lnSpc>
                <a:spcPct val="130000"/>
              </a:lnSpc>
            </a:pPr>
            <a:r>
              <a:rPr sz="2000"/>
              <a:t> The definition of artificial intelligence</a:t>
            </a:r>
            <a:endParaRPr sz="2000"/>
          </a:p>
          <a:p>
            <a:pPr lvl="2">
              <a:lnSpc>
                <a:spcPct val="130000"/>
              </a:lnSpc>
              <a:defRPr sz="2000"/>
            </a:pPr>
            <a:r>
              <a:rPr sz="1800"/>
              <a:t>Artificial intelligence is a branch of computer science designed to study, develop, and apply computers to perform complex tasks that often require human intelligence to do.</a:t>
            </a:r>
            <a:endParaRPr sz="1800"/>
          </a:p>
          <a:p>
            <a:pPr lvl="1">
              <a:lnSpc>
                <a:spcPct val="130000"/>
              </a:lnSpc>
            </a:pPr>
            <a:r>
              <a:rPr sz="2000"/>
              <a:t> Technology and tools of artificial intelligence</a:t>
            </a:r>
            <a:endParaRPr sz="2000"/>
          </a:p>
          <a:p>
            <a:pPr lvl="2">
              <a:lnSpc>
                <a:spcPct val="130000"/>
              </a:lnSpc>
              <a:defRPr sz="2000"/>
            </a:pPr>
            <a:r>
              <a:rPr sz="1800"/>
              <a:t>The technologies and tools involved in artificial intelligence include machine learning, deep learning, natural language processing, etc., constantly expanding the boundaries of human intelligence.</a:t>
            </a:r>
            <a:endParaRPr sz="1800"/>
          </a:p>
          <a:p>
            <a:pPr lvl="1">
              <a:lnSpc>
                <a:spcPct val="130000"/>
              </a:lnSpc>
            </a:pPr>
            <a:r>
              <a:rPr sz="2000"/>
              <a:t> The development trend of artificial intelligence</a:t>
            </a:r>
            <a:endParaRPr sz="2000"/>
          </a:p>
          <a:p>
            <a:pPr lvl="2">
              <a:lnSpc>
                <a:spcPct val="130000"/>
              </a:lnSpc>
              <a:defRPr sz="2000"/>
            </a:pPr>
            <a:r>
              <a:rPr sz="1800"/>
              <a:t>Artificial intelligence will play a role in more fields, such as driverless driving and smart home, as well as ethical, privacy and other challenges.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C:/Users/18017/Desktop/版面2-PPT2-白色_01.png版面2-PPT2-白色_01"/>
          <p:cNvPicPr>
            <a:picLocks noChangeAspect="1"/>
          </p:cNvPicPr>
          <p:nvPr/>
        </p:nvPicPr>
        <p:blipFill>
          <a:blip r:embed="rId1"/>
          <a:srcRect/>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sz="3600"/>
              <a:t>The AI applications around you</a:t>
            </a:r>
            <a:endParaRPr sz="3600"/>
          </a:p>
        </p:txBody>
      </p:sp>
      <p:sp>
        <p:nvSpPr>
          <p:cNvPr id="3" name="Content Placeholder 2"/>
          <p:cNvSpPr>
            <a:spLocks noGrp="1"/>
          </p:cNvSpPr>
          <p:nvPr>
            <p:ph idx="1"/>
          </p:nvPr>
        </p:nvSpPr>
        <p:spPr/>
        <p:txBody>
          <a:bodyPr>
            <a:normAutofit fontScale="90000"/>
          </a:bodyPr>
          <a:lstStyle/>
          <a:p>
            <a:pPr>
              <a:lnSpc>
                <a:spcPct val="120000"/>
              </a:lnSpc>
            </a:pPr>
            <a:r>
              <a:rPr sz="2500"/>
              <a:t>The AI applications around you</a:t>
            </a:r>
            <a:endParaRPr sz="2500"/>
          </a:p>
          <a:p>
            <a:pPr lvl="1">
              <a:lnSpc>
                <a:spcPct val="120000"/>
              </a:lnSpc>
            </a:pPr>
            <a:r>
              <a:rPr sz="2000"/>
              <a:t> Voice assistant and smart home</a:t>
            </a:r>
            <a:endParaRPr sz="2000"/>
          </a:p>
          <a:p>
            <a:pPr lvl="2">
              <a:lnSpc>
                <a:spcPct val="120000"/>
              </a:lnSpc>
              <a:defRPr sz="2000"/>
            </a:pPr>
            <a:r>
              <a:rPr sz="1800"/>
              <a:t>In the modern home furnishing, smart speakers, smart TVS and other devices have become a part of life, providing people with convenient voice interaction and intelligent services.</a:t>
            </a:r>
            <a:endParaRPr sz="1800"/>
          </a:p>
          <a:p>
            <a:pPr lvl="1">
              <a:lnSpc>
                <a:spcPct val="120000"/>
              </a:lnSpc>
            </a:pPr>
            <a:r>
              <a:rPr sz="2000"/>
              <a:t> Medical diagnosis and artificial intelligence</a:t>
            </a:r>
            <a:endParaRPr sz="2000"/>
          </a:p>
          <a:p>
            <a:pPr lvl="2">
              <a:lnSpc>
                <a:spcPct val="120000"/>
              </a:lnSpc>
              <a:defRPr sz="2000"/>
            </a:pPr>
            <a:r>
              <a:rPr sz="1800"/>
              <a:t>Artificial intelligence has great potential in the field of medical diagnosis, such as assisting doctors in disease diagnosis, analyzing medical images, etc., which has improved the medical level and work efficiency.</a:t>
            </a:r>
            <a:endParaRPr sz="1800"/>
          </a:p>
          <a:p>
            <a:pPr lvl="1">
              <a:lnSpc>
                <a:spcPct val="120000"/>
              </a:lnSpc>
            </a:pPr>
            <a:r>
              <a:rPr sz="2000"/>
              <a:t> Intelligent services in finance</a:t>
            </a:r>
            <a:endParaRPr sz="2000"/>
          </a:p>
          <a:p>
            <a:pPr lvl="2">
              <a:lnSpc>
                <a:spcPct val="120000"/>
              </a:lnSpc>
              <a:defRPr sz="2000"/>
            </a:pPr>
            <a:r>
              <a:rPr sz="1800"/>
              <a:t>In the financial field, AI provides investors with personalized and efficient financial services through risk assessment and intelligent investment consulting.</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C:/Users/18017/Desktop/版面2-PPT2-白色_01.png版面2-PPT2-白色_01"/>
          <p:cNvPicPr>
            <a:picLocks noChangeAspect="1"/>
          </p:cNvPicPr>
          <p:nvPr/>
        </p:nvPicPr>
        <p:blipFill>
          <a:blip r:embed="rId1"/>
          <a:srcRect/>
          <a:stretch>
            <a:fillRect/>
          </a:stretch>
        </p:blipFill>
        <p:spPr>
          <a:xfrm>
            <a:off x="0" y="0"/>
            <a:ext cx="9144000" cy="6858000"/>
          </a:xfrm>
          <a:prstGeom prst="rect">
            <a:avLst/>
          </a:prstGeom>
        </p:spPr>
      </p:pic>
      <p:sp>
        <p:nvSpPr>
          <p:cNvPr id="2" name="Title 1"/>
          <p:cNvSpPr>
            <a:spLocks noGrp="1"/>
          </p:cNvSpPr>
          <p:nvPr>
            <p:ph type="title"/>
          </p:nvPr>
        </p:nvSpPr>
        <p:spPr/>
        <p:txBody>
          <a:bodyPr>
            <a:noAutofit/>
          </a:bodyPr>
          <a:lstStyle/>
          <a:p>
            <a:r>
              <a:rPr sz="3600"/>
              <a:t>Challenges and opportunities brought about by artificial intelligence</a:t>
            </a:r>
            <a:endParaRPr sz="3600"/>
          </a:p>
        </p:txBody>
      </p:sp>
      <p:sp>
        <p:nvSpPr>
          <p:cNvPr id="3" name="Content Placeholder 2"/>
          <p:cNvSpPr>
            <a:spLocks noGrp="1"/>
          </p:cNvSpPr>
          <p:nvPr>
            <p:ph idx="1"/>
          </p:nvPr>
        </p:nvSpPr>
        <p:spPr/>
        <p:txBody>
          <a:bodyPr>
            <a:normAutofit lnSpcReduction="20000"/>
          </a:bodyPr>
          <a:lstStyle/>
          <a:p>
            <a:pPr>
              <a:lnSpc>
                <a:spcPct val="130000"/>
              </a:lnSpc>
            </a:pPr>
            <a:r>
              <a:rPr sz="2500"/>
              <a:t>Challenges and opportunities brought about by artificial intelligence</a:t>
            </a:r>
            <a:endParaRPr sz="2500"/>
          </a:p>
          <a:p>
            <a:pPr lvl="1">
              <a:lnSpc>
                <a:spcPct val="130000"/>
              </a:lnSpc>
            </a:pPr>
            <a:r>
              <a:rPr sz="2000"/>
              <a:t> Ethical and privacy issues</a:t>
            </a:r>
            <a:endParaRPr sz="2000"/>
          </a:p>
          <a:p>
            <a:pPr lvl="2">
              <a:lnSpc>
                <a:spcPct val="130000"/>
              </a:lnSpc>
              <a:defRPr sz="2000"/>
            </a:pPr>
            <a:r>
              <a:rPr sz="1800"/>
              <a:t>The application of artificial intelligence involves a large amount of personal information. How to protect users' privacy and prevent data leakage has become an urgent problem to be solved.</a:t>
            </a:r>
            <a:endParaRPr sz="1800"/>
          </a:p>
          <a:p>
            <a:pPr lvl="1">
              <a:lnSpc>
                <a:spcPct val="130000"/>
              </a:lnSpc>
            </a:pPr>
            <a:r>
              <a:rPr sz="2000"/>
              <a:t> The impact of AI on employment</a:t>
            </a:r>
            <a:endParaRPr sz="2000"/>
          </a:p>
          <a:p>
            <a:pPr lvl="2">
              <a:lnSpc>
                <a:spcPct val="130000"/>
              </a:lnSpc>
              <a:defRPr sz="2000"/>
            </a:pPr>
            <a:r>
              <a:rPr sz="1800"/>
              <a:t>Artificial intelligence may replace human jobs in some industries, such as manufacturing and customer service, with an impact on the job market.</a:t>
            </a:r>
            <a:endParaRPr sz="1800"/>
          </a:p>
          <a:p>
            <a:pPr lvl="1">
              <a:lnSpc>
                <a:spcPct val="130000"/>
              </a:lnSpc>
            </a:pPr>
            <a:r>
              <a:rPr sz="2000"/>
              <a:t> The future development of artificial intelligence</a:t>
            </a:r>
            <a:endParaRPr sz="2000"/>
          </a:p>
          <a:p>
            <a:pPr lvl="2">
              <a:lnSpc>
                <a:spcPct val="130000"/>
              </a:lnSpc>
              <a:defRPr sz="2000"/>
            </a:pPr>
            <a:r>
              <a:rPr sz="1800"/>
              <a:t>In the face of challenges and opportunities in the future, AI needs to integrate with human intelligence to jointly build a better future.</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C:/Users/18017/Desktop/版面2-PPT2-白色_01.png版面2-PPT2-白色_01"/>
          <p:cNvPicPr>
            <a:picLocks noChangeAspect="1"/>
          </p:cNvPicPr>
          <p:nvPr/>
        </p:nvPicPr>
        <p:blipFill>
          <a:blip r:embed="rId1"/>
          <a:srcRect/>
          <a:stretch>
            <a:fillRect/>
          </a:stretch>
        </p:blipFill>
        <p:spPr>
          <a:xfrm>
            <a:off x="0" y="0"/>
            <a:ext cx="9144000" cy="6858000"/>
          </a:xfrm>
          <a:prstGeom prst="rect">
            <a:avLst/>
          </a:prstGeom>
        </p:spPr>
      </p:pic>
      <p:sp>
        <p:nvSpPr>
          <p:cNvPr id="2" name="Title 1"/>
          <p:cNvSpPr>
            <a:spLocks noGrp="1"/>
          </p:cNvSpPr>
          <p:nvPr>
            <p:ph type="title"/>
          </p:nvPr>
        </p:nvSpPr>
        <p:spPr/>
        <p:txBody>
          <a:bodyPr>
            <a:noAutofit/>
          </a:bodyPr>
          <a:lstStyle/>
          <a:p>
            <a:r>
              <a:rPr sz="3600"/>
              <a:t>The development prospect of artificial intelligence</a:t>
            </a:r>
            <a:endParaRPr sz="3600"/>
          </a:p>
        </p:txBody>
      </p:sp>
      <p:sp>
        <p:nvSpPr>
          <p:cNvPr id="3" name="Content Placeholder 2"/>
          <p:cNvSpPr>
            <a:spLocks noGrp="1"/>
          </p:cNvSpPr>
          <p:nvPr>
            <p:ph idx="1"/>
          </p:nvPr>
        </p:nvSpPr>
        <p:spPr/>
        <p:txBody>
          <a:bodyPr>
            <a:normAutofit lnSpcReduction="20000"/>
          </a:bodyPr>
          <a:lstStyle/>
          <a:p>
            <a:pPr>
              <a:lnSpc>
                <a:spcPct val="120000"/>
              </a:lnSpc>
            </a:pPr>
            <a:r>
              <a:rPr sz="2500"/>
              <a:t>The development prospect of artificial intelligence</a:t>
            </a:r>
            <a:endParaRPr sz="2500"/>
          </a:p>
          <a:p>
            <a:pPr lvl="1">
              <a:lnSpc>
                <a:spcPct val="120000"/>
              </a:lnSpc>
            </a:pPr>
            <a:r>
              <a:rPr sz="2000"/>
              <a:t> Policy support and industrial layout</a:t>
            </a:r>
            <a:endParaRPr sz="2000"/>
          </a:p>
          <a:p>
            <a:pPr lvl="2">
              <a:lnSpc>
                <a:spcPct val="120000"/>
              </a:lnSpc>
              <a:defRPr sz="2000"/>
            </a:pPr>
            <a:r>
              <a:rPr sz="1800"/>
              <a:t>The Chinese government attaches great importance to the development of AI, and has formulated a series of policies and plans to promote the layout of the AI industry.</a:t>
            </a:r>
            <a:endParaRPr sz="1800"/>
          </a:p>
          <a:p>
            <a:pPr lvl="1" algn="l">
              <a:lnSpc>
                <a:spcPct val="120000"/>
              </a:lnSpc>
              <a:buClrTx/>
              <a:buSzTx/>
            </a:pPr>
            <a:r>
              <a:rPr sz="2000"/>
              <a:t> Technological innovation and industrial application</a:t>
            </a:r>
            <a:endParaRPr sz="2000"/>
          </a:p>
          <a:p>
            <a:pPr lvl="2" algn="l">
              <a:lnSpc>
                <a:spcPct val="120000"/>
              </a:lnSpc>
              <a:buClrTx/>
              <a:buSzTx/>
              <a:defRPr sz="2000"/>
            </a:pPr>
            <a:r>
              <a:rPr sz="1800"/>
              <a:t>The continuous innovation of artificial intelligence technology will promote the industrial upgrading of various industries and expand the application scope of human intelligence.</a:t>
            </a:r>
            <a:endParaRPr sz="1800"/>
          </a:p>
          <a:p>
            <a:pPr lvl="1" algn="l">
              <a:lnSpc>
                <a:spcPct val="120000"/>
              </a:lnSpc>
              <a:buClrTx/>
              <a:buSzTx/>
            </a:pPr>
            <a:r>
              <a:rPr sz="2000"/>
              <a:t> International cooperation and competition</a:t>
            </a:r>
            <a:endParaRPr sz="2000"/>
          </a:p>
          <a:p>
            <a:pPr lvl="2" algn="l">
              <a:lnSpc>
                <a:spcPct val="120000"/>
              </a:lnSpc>
              <a:buClrTx/>
              <a:buSzTx/>
              <a:defRPr sz="2000"/>
            </a:pPr>
            <a:r>
              <a:rPr sz="1800"/>
              <a:t>On a global scale, international cooperation and competition in AI coexist. China actively participates in international competition and promotes the development of the AI industry.</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C:/Users/18017/Desktop/版面2-PPT2-白色_01.png版面2-PPT2-白色_01"/>
          <p:cNvPicPr>
            <a:picLocks noChangeAspect="1"/>
          </p:cNvPicPr>
          <p:nvPr/>
        </p:nvPicPr>
        <p:blipFill>
          <a:blip r:embed="rId1"/>
          <a:srcRect/>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t>sum up</a:t>
            </a:r>
          </a:p>
        </p:txBody>
      </p:sp>
      <p:sp>
        <p:nvSpPr>
          <p:cNvPr id="3" name="Content Placeholder 2"/>
          <p:cNvSpPr>
            <a:spLocks noGrp="1"/>
          </p:cNvSpPr>
          <p:nvPr>
            <p:ph idx="1"/>
          </p:nvPr>
        </p:nvSpPr>
        <p:spPr>
          <a:xfrm>
            <a:off x="457200" y="1451610"/>
            <a:ext cx="8229600" cy="4525963"/>
          </a:xfrm>
        </p:spPr>
        <p:txBody>
          <a:bodyPr>
            <a:normAutofit fontScale="90000" lnSpcReduction="10000"/>
          </a:bodyPr>
          <a:lstStyle/>
          <a:p>
            <a:r>
              <a:rPr sz="3110"/>
              <a:t>sum up</a:t>
            </a:r>
            <a:endParaRPr sz="3110"/>
          </a:p>
          <a:p>
            <a:pPr lvl="1"/>
            <a:r>
              <a:t> The development trend of artificial intelligence</a:t>
            </a:r>
          </a:p>
          <a:p>
            <a:pPr lvl="2">
              <a:defRPr sz="2000"/>
            </a:pPr>
            <a:r>
              <a:t>Artificial intelligence will constantly change the human society, expand the boundaries of human intelligence, and bring more convenience and opportunities to human beings.</a:t>
            </a:r>
          </a:p>
          <a:p>
            <a:pPr lvl="1"/>
            <a:r>
              <a:t> Course summary</a:t>
            </a:r>
          </a:p>
          <a:p>
            <a:pPr lvl="2">
              <a:defRPr sz="2000"/>
            </a:pPr>
            <a:r>
              <a:t>Through the study of this course, I hope that students can understand the basic concepts, development process and application fields of artificial intelligence, and stimulate their interest in and exploration spirit of artificial intelligence.</a:t>
            </a:r>
          </a:p>
          <a:p>
            <a:pPr lvl="1"/>
            <a:r>
              <a:t> Looking forward to making progress together with you</a:t>
            </a:r>
          </a:p>
          <a:p>
            <a:pPr lvl="2">
              <a:defRPr sz="2000"/>
            </a:pPr>
            <a:r>
              <a:t>I wish all the students excellent achievements in the field of artificial intelligence and contribute to the scientific and technological innovation of China and the world.</a:t>
            </a:r>
          </a:p>
        </p:txBody>
      </p:sp>
    </p:spTree>
  </p:cSld>
  <p:clrMapOvr>
    <a:masterClrMapping/>
  </p:clrMapOvr>
</p:sld>
</file>

<file path=ppt/tags/tag1.xml><?xml version="1.0" encoding="utf-8"?>
<p:tagLst xmlns:p="http://schemas.openxmlformats.org/presentationml/2006/main">
  <p:tag name="commondata" val="eyJoZGlkIjoiNmI0ZjFlODE2NWFkYzYwZjBhMzc2MjM2MzU1N2QxNGM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4509</Words>
  <Application>WPS 演示</Application>
  <PresentationFormat>On-screen Show (4:3)</PresentationFormat>
  <Paragraphs>64</Paragraphs>
  <Slides>7</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7</vt:i4>
      </vt:variant>
    </vt:vector>
  </HeadingPairs>
  <TitlesOfParts>
    <vt:vector size="15" baseType="lpstr">
      <vt:lpstr>Arial</vt:lpstr>
      <vt:lpstr>宋体</vt:lpstr>
      <vt:lpstr>Wingdings</vt:lpstr>
      <vt:lpstr>Arial</vt:lpstr>
      <vt:lpstr>Calibri</vt:lpstr>
      <vt:lpstr>微软雅黑</vt:lpstr>
      <vt:lpstr>Arial Unicode MS</vt:lpstr>
      <vt:lpstr>Office Theme</vt:lpstr>
      <vt:lpstr>Introduction to Information System</vt:lpstr>
      <vt:lpstr>The development and application of artificial intelligence</vt:lpstr>
      <vt:lpstr>Basic concepts of artificial intelligence</vt:lpstr>
      <vt:lpstr>The AI applications around you</vt:lpstr>
      <vt:lpstr>Challenges and opportunities brought about by artificial intelligence</vt:lpstr>
      <vt:lpstr>The development prospect of artificial intelligence</vt:lpstr>
      <vt:lpstr>sum up</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dc:description>generated using python-pptx</dc:description>
  <cp:lastModifiedBy>申花是冠军</cp:lastModifiedBy>
  <cp:revision>6</cp:revision>
  <dcterms:created xsi:type="dcterms:W3CDTF">2013-01-27T09:14:00Z</dcterms:created>
  <dcterms:modified xsi:type="dcterms:W3CDTF">2024-05-05T09:53:43Z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F4BDACAEB0D94D9284CA8EAC4C2AC70F_13</vt:lpwstr>
  </property>
  <property fmtid="{D5CDD505-2E9C-101B-9397-08002B2CF9AE}" pid="3" name="KSOProductBuildVer">
    <vt:lpwstr>2052-12.1.0.16729</vt:lpwstr>
  </property>
</Properties>
</file>

<file path=docProps/thumbnail.jpeg>
</file>